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Aptos Black" panose="020B0004020202020204" pitchFamily="34" charset="0"/>
      <p:bold r:id="rId10"/>
    </p:embeddedFont>
    <p:embeddedFont>
      <p:font typeface="Berthold Block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entury" panose="02040604050505020304" pitchFamily="18" charset="0"/>
      <p:regular r:id="rId13"/>
    </p:embeddedFont>
    <p:embeddedFont>
      <p:font typeface="Edwardian Script ITC" panose="030303020407070D0804" pitchFamily="66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.svg"/><Relationship Id="rId18" Type="http://schemas.openxmlformats.org/officeDocument/2006/relationships/image" Target="../media/image7.png"/><Relationship Id="rId26" Type="http://schemas.openxmlformats.org/officeDocument/2006/relationships/image" Target="../media/image17.png"/><Relationship Id="rId3" Type="http://schemas.openxmlformats.org/officeDocument/2006/relationships/image" Target="../media/image10.svg"/><Relationship Id="rId21" Type="http://schemas.openxmlformats.org/officeDocument/2006/relationships/image" Target="../media/image12.svg"/><Relationship Id="rId7" Type="http://schemas.openxmlformats.org/officeDocument/2006/relationships/image" Target="../media/image27.svg"/><Relationship Id="rId12" Type="http://schemas.openxmlformats.org/officeDocument/2006/relationships/image" Target="../media/image1.png"/><Relationship Id="rId17" Type="http://schemas.openxmlformats.org/officeDocument/2006/relationships/image" Target="../media/image6.svg"/><Relationship Id="rId25" Type="http://schemas.openxmlformats.org/officeDocument/2006/relationships/image" Target="../media/image1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20" Type="http://schemas.openxmlformats.org/officeDocument/2006/relationships/image" Target="../media/image11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5.png"/><Relationship Id="rId32" Type="http://schemas.openxmlformats.org/officeDocument/2006/relationships/image" Target="../media/image23.svg"/><Relationship Id="rId5" Type="http://schemas.openxmlformats.org/officeDocument/2006/relationships/image" Target="../media/image25.svg"/><Relationship Id="rId15" Type="http://schemas.openxmlformats.org/officeDocument/2006/relationships/image" Target="../media/image4.svg"/><Relationship Id="rId23" Type="http://schemas.openxmlformats.org/officeDocument/2006/relationships/image" Target="../media/image14.svg"/><Relationship Id="rId28" Type="http://schemas.openxmlformats.org/officeDocument/2006/relationships/image" Target="../media/image19.png"/><Relationship Id="rId10" Type="http://schemas.openxmlformats.org/officeDocument/2006/relationships/image" Target="../media/image30.png"/><Relationship Id="rId19" Type="http://schemas.openxmlformats.org/officeDocument/2006/relationships/image" Target="../media/image8.svg"/><Relationship Id="rId31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Relationship Id="rId30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47533">
            <a:off x="-1347897" y="-2024221"/>
            <a:ext cx="6183131" cy="6105842"/>
          </a:xfrm>
          <a:custGeom>
            <a:avLst/>
            <a:gdLst/>
            <a:ahLst/>
            <a:cxnLst/>
            <a:rect l="l" t="t" r="r" b="b"/>
            <a:pathLst>
              <a:path w="6183131" h="6105842">
                <a:moveTo>
                  <a:pt x="0" y="0"/>
                </a:moveTo>
                <a:lnTo>
                  <a:pt x="6183131" y="0"/>
                </a:lnTo>
                <a:lnTo>
                  <a:pt x="6183131" y="6105842"/>
                </a:lnTo>
                <a:lnTo>
                  <a:pt x="0" y="610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20424" y="8432966"/>
            <a:ext cx="2237067" cy="2334700"/>
          </a:xfrm>
          <a:custGeom>
            <a:avLst/>
            <a:gdLst/>
            <a:ahLst/>
            <a:cxnLst/>
            <a:rect l="l" t="t" r="r" b="b"/>
            <a:pathLst>
              <a:path w="2237067" h="2334700">
                <a:moveTo>
                  <a:pt x="0" y="0"/>
                </a:moveTo>
                <a:lnTo>
                  <a:pt x="2237067" y="0"/>
                </a:lnTo>
                <a:lnTo>
                  <a:pt x="2237067" y="2334699"/>
                </a:lnTo>
                <a:lnTo>
                  <a:pt x="0" y="2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56705" y="0"/>
            <a:ext cx="2382253" cy="2057400"/>
          </a:xfrm>
          <a:custGeom>
            <a:avLst/>
            <a:gdLst/>
            <a:ahLst/>
            <a:cxnLst/>
            <a:rect l="l" t="t" r="r" b="b"/>
            <a:pathLst>
              <a:path w="2382253" h="2057400">
                <a:moveTo>
                  <a:pt x="0" y="0"/>
                </a:moveTo>
                <a:lnTo>
                  <a:pt x="2382253" y="0"/>
                </a:lnTo>
                <a:lnTo>
                  <a:pt x="2382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41810" y="6932091"/>
            <a:ext cx="2941019" cy="4114800"/>
          </a:xfrm>
          <a:custGeom>
            <a:avLst/>
            <a:gdLst/>
            <a:ahLst/>
            <a:cxnLst/>
            <a:rect l="l" t="t" r="r" b="b"/>
            <a:pathLst>
              <a:path w="2941019" h="4114800">
                <a:moveTo>
                  <a:pt x="0" y="0"/>
                </a:moveTo>
                <a:lnTo>
                  <a:pt x="2941020" y="0"/>
                </a:lnTo>
                <a:lnTo>
                  <a:pt x="2941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95449" y="6657324"/>
            <a:ext cx="2897102" cy="2332167"/>
          </a:xfrm>
          <a:custGeom>
            <a:avLst/>
            <a:gdLst/>
            <a:ahLst/>
            <a:cxnLst/>
            <a:rect l="l" t="t" r="r" b="b"/>
            <a:pathLst>
              <a:path w="2897102" h="2332167">
                <a:moveTo>
                  <a:pt x="0" y="0"/>
                </a:moveTo>
                <a:lnTo>
                  <a:pt x="2897102" y="0"/>
                </a:lnTo>
                <a:lnTo>
                  <a:pt x="2897102" y="2332167"/>
                </a:lnTo>
                <a:lnTo>
                  <a:pt x="0" y="2332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15849" y="2057400"/>
            <a:ext cx="2275674" cy="856222"/>
          </a:xfrm>
          <a:custGeom>
            <a:avLst/>
            <a:gdLst/>
            <a:ahLst/>
            <a:cxnLst/>
            <a:rect l="l" t="t" r="r" b="b"/>
            <a:pathLst>
              <a:path w="2275674" h="856222">
                <a:moveTo>
                  <a:pt x="0" y="0"/>
                </a:moveTo>
                <a:lnTo>
                  <a:pt x="2275674" y="0"/>
                </a:lnTo>
                <a:lnTo>
                  <a:pt x="2275674" y="856222"/>
                </a:lnTo>
                <a:lnTo>
                  <a:pt x="0" y="856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79331" y="8280260"/>
            <a:ext cx="1352515" cy="1094974"/>
          </a:xfrm>
          <a:custGeom>
            <a:avLst/>
            <a:gdLst/>
            <a:ahLst/>
            <a:cxnLst/>
            <a:rect l="l" t="t" r="r" b="b"/>
            <a:pathLst>
              <a:path w="1352515" h="1094974">
                <a:moveTo>
                  <a:pt x="0" y="0"/>
                </a:moveTo>
                <a:lnTo>
                  <a:pt x="1352515" y="0"/>
                </a:lnTo>
                <a:lnTo>
                  <a:pt x="1352515" y="1094974"/>
                </a:lnTo>
                <a:lnTo>
                  <a:pt x="0" y="1094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241506">
            <a:off x="14227853" y="7237786"/>
            <a:ext cx="1828800" cy="539496"/>
          </a:xfrm>
          <a:custGeom>
            <a:avLst/>
            <a:gdLst/>
            <a:ahLst/>
            <a:cxnLst/>
            <a:rect l="l" t="t" r="r" b="b"/>
            <a:pathLst>
              <a:path w="1828800" h="539496">
                <a:moveTo>
                  <a:pt x="0" y="0"/>
                </a:moveTo>
                <a:lnTo>
                  <a:pt x="1828800" y="0"/>
                </a:lnTo>
                <a:lnTo>
                  <a:pt x="1828800" y="539496"/>
                </a:lnTo>
                <a:lnTo>
                  <a:pt x="0" y="539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69748" y="1629289"/>
            <a:ext cx="1020985" cy="1065544"/>
          </a:xfrm>
          <a:custGeom>
            <a:avLst/>
            <a:gdLst/>
            <a:ahLst/>
            <a:cxnLst/>
            <a:rect l="l" t="t" r="r" b="b"/>
            <a:pathLst>
              <a:path w="1020985" h="1065544">
                <a:moveTo>
                  <a:pt x="0" y="0"/>
                </a:moveTo>
                <a:lnTo>
                  <a:pt x="1020985" y="0"/>
                </a:lnTo>
                <a:lnTo>
                  <a:pt x="1020985" y="1065544"/>
                </a:lnTo>
                <a:lnTo>
                  <a:pt x="0" y="106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947928" y="-166875"/>
            <a:ext cx="1061369" cy="1796163"/>
          </a:xfrm>
          <a:custGeom>
            <a:avLst/>
            <a:gdLst/>
            <a:ahLst/>
            <a:cxnLst/>
            <a:rect l="l" t="t" r="r" b="b"/>
            <a:pathLst>
              <a:path w="1061369" h="1796163">
                <a:moveTo>
                  <a:pt x="0" y="0"/>
                </a:moveTo>
                <a:lnTo>
                  <a:pt x="1061369" y="0"/>
                </a:lnTo>
                <a:lnTo>
                  <a:pt x="1061369" y="1796164"/>
                </a:lnTo>
                <a:lnTo>
                  <a:pt x="0" y="1796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756732" y="4026851"/>
            <a:ext cx="2502568" cy="1363900"/>
          </a:xfrm>
          <a:custGeom>
            <a:avLst/>
            <a:gdLst/>
            <a:ahLst/>
            <a:cxnLst/>
            <a:rect l="l" t="t" r="r" b="b"/>
            <a:pathLst>
              <a:path w="2502568" h="1363900">
                <a:moveTo>
                  <a:pt x="0" y="0"/>
                </a:moveTo>
                <a:lnTo>
                  <a:pt x="2502568" y="0"/>
                </a:lnTo>
                <a:lnTo>
                  <a:pt x="2502568" y="1363900"/>
                </a:lnTo>
                <a:lnTo>
                  <a:pt x="0" y="1363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66181" y="8578276"/>
            <a:ext cx="2325343" cy="1593917"/>
          </a:xfrm>
          <a:custGeom>
            <a:avLst/>
            <a:gdLst/>
            <a:ahLst/>
            <a:cxnLst/>
            <a:rect l="l" t="t" r="r" b="b"/>
            <a:pathLst>
              <a:path w="2325343" h="1593917">
                <a:moveTo>
                  <a:pt x="0" y="0"/>
                </a:moveTo>
                <a:lnTo>
                  <a:pt x="2325342" y="0"/>
                </a:lnTo>
                <a:lnTo>
                  <a:pt x="2325342" y="1593917"/>
                </a:lnTo>
                <a:lnTo>
                  <a:pt x="0" y="15939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957864">
            <a:off x="2286922" y="5663525"/>
            <a:ext cx="1505756" cy="993799"/>
          </a:xfrm>
          <a:custGeom>
            <a:avLst/>
            <a:gdLst/>
            <a:ahLst/>
            <a:cxnLst/>
            <a:rect l="l" t="t" r="r" b="b"/>
            <a:pathLst>
              <a:path w="1505756" h="993799">
                <a:moveTo>
                  <a:pt x="0" y="0"/>
                </a:moveTo>
                <a:lnTo>
                  <a:pt x="1505756" y="0"/>
                </a:lnTo>
                <a:lnTo>
                  <a:pt x="1505756" y="993799"/>
                </a:lnTo>
                <a:lnTo>
                  <a:pt x="0" y="9937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664845" y="3516313"/>
            <a:ext cx="6958310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>
                <a:solidFill>
                  <a:srgbClr val="000000"/>
                </a:solidFill>
                <a:latin typeface="Berthold Block"/>
              </a:rPr>
              <a:t>ФИЗИКА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7B660E6D-E48A-DDD8-2840-5464D89E365E}"/>
              </a:ext>
            </a:extLst>
          </p:cNvPr>
          <p:cNvSpPr/>
          <p:nvPr/>
        </p:nvSpPr>
        <p:spPr>
          <a:xfrm>
            <a:off x="19057491" y="11039314"/>
            <a:ext cx="5263636" cy="3737181"/>
          </a:xfrm>
          <a:custGeom>
            <a:avLst/>
            <a:gdLst/>
            <a:ahLst/>
            <a:cxnLst/>
            <a:rect l="l" t="t" r="r" b="b"/>
            <a:pathLst>
              <a:path w="5263636" h="3737181">
                <a:moveTo>
                  <a:pt x="0" y="0"/>
                </a:moveTo>
                <a:lnTo>
                  <a:pt x="5263636" y="0"/>
                </a:lnTo>
                <a:lnTo>
                  <a:pt x="5263636" y="3737182"/>
                </a:lnTo>
                <a:lnTo>
                  <a:pt x="0" y="373718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7C0AC04-3FAA-B759-8AAC-F0E3D69BC9BE}"/>
              </a:ext>
            </a:extLst>
          </p:cNvPr>
          <p:cNvSpPr/>
          <p:nvPr/>
        </p:nvSpPr>
        <p:spPr>
          <a:xfrm rot="-1755041">
            <a:off x="-2543037" y="8921037"/>
            <a:ext cx="1455610" cy="4114800"/>
          </a:xfrm>
          <a:custGeom>
            <a:avLst/>
            <a:gdLst/>
            <a:ahLst/>
            <a:cxnLst/>
            <a:rect l="l" t="t" r="r" b="b"/>
            <a:pathLst>
              <a:path w="1455610" h="4114800">
                <a:moveTo>
                  <a:pt x="0" y="0"/>
                </a:moveTo>
                <a:lnTo>
                  <a:pt x="1455611" y="0"/>
                </a:lnTo>
                <a:lnTo>
                  <a:pt x="1455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68566ED2-60F0-1935-90E4-79C0280F2730}"/>
              </a:ext>
            </a:extLst>
          </p:cNvPr>
          <p:cNvSpPr txBox="1"/>
          <p:nvPr/>
        </p:nvSpPr>
        <p:spPr>
          <a:xfrm>
            <a:off x="4980459" y="-2857500"/>
            <a:ext cx="8631882" cy="292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 dirty="0">
                <a:solidFill>
                  <a:srgbClr val="000000"/>
                </a:solidFill>
                <a:latin typeface="Berthold Block"/>
              </a:rPr>
              <a:t>РЕЗОНАНС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47105870-1A67-9DD7-B50B-53D4988AB651}"/>
              </a:ext>
            </a:extLst>
          </p:cNvPr>
          <p:cNvSpPr/>
          <p:nvPr/>
        </p:nvSpPr>
        <p:spPr>
          <a:xfrm>
            <a:off x="20116800" y="-2857500"/>
            <a:ext cx="2158135" cy="1971995"/>
          </a:xfrm>
          <a:custGeom>
            <a:avLst/>
            <a:gdLst/>
            <a:ahLst/>
            <a:cxnLst/>
            <a:rect l="l" t="t" r="r" b="b"/>
            <a:pathLst>
              <a:path w="2158135" h="1971995">
                <a:moveTo>
                  <a:pt x="0" y="0"/>
                </a:moveTo>
                <a:lnTo>
                  <a:pt x="2158135" y="0"/>
                </a:lnTo>
                <a:lnTo>
                  <a:pt x="2158135" y="1971996"/>
                </a:lnTo>
                <a:lnTo>
                  <a:pt x="0" y="197199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3BF41493-7614-1389-3924-DF7B7AE687BA}"/>
              </a:ext>
            </a:extLst>
          </p:cNvPr>
          <p:cNvSpPr/>
          <p:nvPr/>
        </p:nvSpPr>
        <p:spPr>
          <a:xfrm rot="-842262">
            <a:off x="-2513151" y="-2630712"/>
            <a:ext cx="5026302" cy="2148744"/>
          </a:xfrm>
          <a:custGeom>
            <a:avLst/>
            <a:gdLst/>
            <a:ahLst/>
            <a:cxnLst/>
            <a:rect l="l" t="t" r="r" b="b"/>
            <a:pathLst>
              <a:path w="5026302" h="2148744">
                <a:moveTo>
                  <a:pt x="0" y="0"/>
                </a:moveTo>
                <a:lnTo>
                  <a:pt x="5026302" y="0"/>
                </a:lnTo>
                <a:lnTo>
                  <a:pt x="5026302" y="2148744"/>
                </a:lnTo>
                <a:lnTo>
                  <a:pt x="0" y="214874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0514C66-DFDB-0144-C794-9E117B48056A}"/>
              </a:ext>
            </a:extLst>
          </p:cNvPr>
          <p:cNvSpPr/>
          <p:nvPr/>
        </p:nvSpPr>
        <p:spPr>
          <a:xfrm>
            <a:off x="7847849" y="11741820"/>
            <a:ext cx="2897102" cy="2332167"/>
          </a:xfrm>
          <a:custGeom>
            <a:avLst/>
            <a:gdLst/>
            <a:ahLst/>
            <a:cxnLst/>
            <a:rect l="l" t="t" r="r" b="b"/>
            <a:pathLst>
              <a:path w="2897102" h="2332167">
                <a:moveTo>
                  <a:pt x="0" y="0"/>
                </a:moveTo>
                <a:lnTo>
                  <a:pt x="2897102" y="0"/>
                </a:lnTo>
                <a:lnTo>
                  <a:pt x="2897102" y="2332167"/>
                </a:lnTo>
                <a:lnTo>
                  <a:pt x="0" y="2332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6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5449" y="13299860"/>
            <a:ext cx="3762399" cy="3028731"/>
          </a:xfrm>
          <a:custGeom>
            <a:avLst/>
            <a:gdLst/>
            <a:ahLst/>
            <a:cxnLst/>
            <a:rect l="l" t="t" r="r" b="b"/>
            <a:pathLst>
              <a:path w="3762399" h="3028731">
                <a:moveTo>
                  <a:pt x="0" y="0"/>
                </a:moveTo>
                <a:lnTo>
                  <a:pt x="3762399" y="0"/>
                </a:lnTo>
                <a:lnTo>
                  <a:pt x="3762399" y="3028731"/>
                </a:lnTo>
                <a:lnTo>
                  <a:pt x="0" y="302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89178" y="5861375"/>
            <a:ext cx="5263636" cy="3737181"/>
          </a:xfrm>
          <a:custGeom>
            <a:avLst/>
            <a:gdLst/>
            <a:ahLst/>
            <a:cxnLst/>
            <a:rect l="l" t="t" r="r" b="b"/>
            <a:pathLst>
              <a:path w="5263636" h="3737181">
                <a:moveTo>
                  <a:pt x="0" y="0"/>
                </a:moveTo>
                <a:lnTo>
                  <a:pt x="5263636" y="0"/>
                </a:lnTo>
                <a:lnTo>
                  <a:pt x="5263636" y="3737182"/>
                </a:lnTo>
                <a:lnTo>
                  <a:pt x="0" y="373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755041">
            <a:off x="1527754" y="5477965"/>
            <a:ext cx="1455610" cy="4114800"/>
          </a:xfrm>
          <a:custGeom>
            <a:avLst/>
            <a:gdLst/>
            <a:ahLst/>
            <a:cxnLst/>
            <a:rect l="l" t="t" r="r" b="b"/>
            <a:pathLst>
              <a:path w="1455610" h="4114800">
                <a:moveTo>
                  <a:pt x="0" y="0"/>
                </a:moveTo>
                <a:lnTo>
                  <a:pt x="1455611" y="0"/>
                </a:lnTo>
                <a:lnTo>
                  <a:pt x="1455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28059" y="2965125"/>
            <a:ext cx="8631882" cy="292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 dirty="0">
                <a:solidFill>
                  <a:srgbClr val="000000"/>
                </a:solidFill>
                <a:latin typeface="Berthold Block"/>
              </a:rPr>
              <a:t>РЕЗОНАНС</a:t>
            </a:r>
          </a:p>
        </p:txBody>
      </p:sp>
      <p:sp>
        <p:nvSpPr>
          <p:cNvPr id="6" name="Freeform 6"/>
          <p:cNvSpPr/>
          <p:nvPr/>
        </p:nvSpPr>
        <p:spPr>
          <a:xfrm>
            <a:off x="14141929" y="1301755"/>
            <a:ext cx="2158135" cy="1971995"/>
          </a:xfrm>
          <a:custGeom>
            <a:avLst/>
            <a:gdLst/>
            <a:ahLst/>
            <a:cxnLst/>
            <a:rect l="l" t="t" r="r" b="b"/>
            <a:pathLst>
              <a:path w="2158135" h="1971995">
                <a:moveTo>
                  <a:pt x="0" y="0"/>
                </a:moveTo>
                <a:lnTo>
                  <a:pt x="2158135" y="0"/>
                </a:lnTo>
                <a:lnTo>
                  <a:pt x="2158135" y="1971996"/>
                </a:lnTo>
                <a:lnTo>
                  <a:pt x="0" y="197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42262">
            <a:off x="765657" y="1102020"/>
            <a:ext cx="5026302" cy="2148744"/>
          </a:xfrm>
          <a:custGeom>
            <a:avLst/>
            <a:gdLst/>
            <a:ahLst/>
            <a:cxnLst/>
            <a:rect l="l" t="t" r="r" b="b"/>
            <a:pathLst>
              <a:path w="5026302" h="2148744">
                <a:moveTo>
                  <a:pt x="0" y="0"/>
                </a:moveTo>
                <a:lnTo>
                  <a:pt x="5026302" y="0"/>
                </a:lnTo>
                <a:lnTo>
                  <a:pt x="5026302" y="2148744"/>
                </a:lnTo>
                <a:lnTo>
                  <a:pt x="0" y="2148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22F39E0-BEE1-6071-3DBD-FEAA7F864508}"/>
              </a:ext>
            </a:extLst>
          </p:cNvPr>
          <p:cNvSpPr/>
          <p:nvPr/>
        </p:nvSpPr>
        <p:spPr>
          <a:xfrm rot="-1147533">
            <a:off x="-4810291" y="-6002751"/>
            <a:ext cx="6183131" cy="6105842"/>
          </a:xfrm>
          <a:custGeom>
            <a:avLst/>
            <a:gdLst/>
            <a:ahLst/>
            <a:cxnLst/>
            <a:rect l="l" t="t" r="r" b="b"/>
            <a:pathLst>
              <a:path w="6183131" h="6105842">
                <a:moveTo>
                  <a:pt x="0" y="0"/>
                </a:moveTo>
                <a:lnTo>
                  <a:pt x="6183131" y="0"/>
                </a:lnTo>
                <a:lnTo>
                  <a:pt x="6183131" y="6105842"/>
                </a:lnTo>
                <a:lnTo>
                  <a:pt x="0" y="6105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DC2FB16-0BF1-63C7-3059-B694AF649433}"/>
              </a:ext>
            </a:extLst>
          </p:cNvPr>
          <p:cNvSpPr/>
          <p:nvPr/>
        </p:nvSpPr>
        <p:spPr>
          <a:xfrm>
            <a:off x="18745200" y="10146247"/>
            <a:ext cx="2237067" cy="2334700"/>
          </a:xfrm>
          <a:custGeom>
            <a:avLst/>
            <a:gdLst/>
            <a:ahLst/>
            <a:cxnLst/>
            <a:rect l="l" t="t" r="r" b="b"/>
            <a:pathLst>
              <a:path w="2237067" h="2334700">
                <a:moveTo>
                  <a:pt x="0" y="0"/>
                </a:moveTo>
                <a:lnTo>
                  <a:pt x="2237067" y="0"/>
                </a:lnTo>
                <a:lnTo>
                  <a:pt x="2237067" y="2334699"/>
                </a:lnTo>
                <a:lnTo>
                  <a:pt x="0" y="2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1F4DFED-9D3F-4A73-AED2-12EF2C00722E}"/>
              </a:ext>
            </a:extLst>
          </p:cNvPr>
          <p:cNvSpPr/>
          <p:nvPr/>
        </p:nvSpPr>
        <p:spPr>
          <a:xfrm>
            <a:off x="15470561" y="-2683319"/>
            <a:ext cx="2382253" cy="2057400"/>
          </a:xfrm>
          <a:custGeom>
            <a:avLst/>
            <a:gdLst/>
            <a:ahLst/>
            <a:cxnLst/>
            <a:rect l="l" t="t" r="r" b="b"/>
            <a:pathLst>
              <a:path w="2382253" h="2057400">
                <a:moveTo>
                  <a:pt x="0" y="0"/>
                </a:moveTo>
                <a:lnTo>
                  <a:pt x="2382253" y="0"/>
                </a:lnTo>
                <a:lnTo>
                  <a:pt x="2382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F01F14A-0AB4-66F0-1DBE-A9364ED1C293}"/>
              </a:ext>
            </a:extLst>
          </p:cNvPr>
          <p:cNvSpPr/>
          <p:nvPr/>
        </p:nvSpPr>
        <p:spPr>
          <a:xfrm>
            <a:off x="-3388911" y="9185060"/>
            <a:ext cx="2941019" cy="4114800"/>
          </a:xfrm>
          <a:custGeom>
            <a:avLst/>
            <a:gdLst/>
            <a:ahLst/>
            <a:cxnLst/>
            <a:rect l="l" t="t" r="r" b="b"/>
            <a:pathLst>
              <a:path w="2941019" h="4114800">
                <a:moveTo>
                  <a:pt x="0" y="0"/>
                </a:moveTo>
                <a:lnTo>
                  <a:pt x="2941020" y="0"/>
                </a:lnTo>
                <a:lnTo>
                  <a:pt x="2941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1129E62-1457-7679-8411-AD07DAA86CCE}"/>
              </a:ext>
            </a:extLst>
          </p:cNvPr>
          <p:cNvSpPr/>
          <p:nvPr/>
        </p:nvSpPr>
        <p:spPr>
          <a:xfrm>
            <a:off x="7695449" y="6657324"/>
            <a:ext cx="2897102" cy="2332167"/>
          </a:xfrm>
          <a:custGeom>
            <a:avLst/>
            <a:gdLst/>
            <a:ahLst/>
            <a:cxnLst/>
            <a:rect l="l" t="t" r="r" b="b"/>
            <a:pathLst>
              <a:path w="2897102" h="2332167">
                <a:moveTo>
                  <a:pt x="0" y="0"/>
                </a:moveTo>
                <a:lnTo>
                  <a:pt x="2897102" y="0"/>
                </a:lnTo>
                <a:lnTo>
                  <a:pt x="2897102" y="2332167"/>
                </a:lnTo>
                <a:lnTo>
                  <a:pt x="0" y="233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D7F47A8-C6AE-FEC8-64B9-74B9E3CD1E23}"/>
              </a:ext>
            </a:extLst>
          </p:cNvPr>
          <p:cNvSpPr/>
          <p:nvPr/>
        </p:nvSpPr>
        <p:spPr>
          <a:xfrm>
            <a:off x="12322104" y="-1434326"/>
            <a:ext cx="2275674" cy="856222"/>
          </a:xfrm>
          <a:custGeom>
            <a:avLst/>
            <a:gdLst/>
            <a:ahLst/>
            <a:cxnLst/>
            <a:rect l="l" t="t" r="r" b="b"/>
            <a:pathLst>
              <a:path w="2275674" h="856222">
                <a:moveTo>
                  <a:pt x="0" y="0"/>
                </a:moveTo>
                <a:lnTo>
                  <a:pt x="2275674" y="0"/>
                </a:lnTo>
                <a:lnTo>
                  <a:pt x="2275674" y="856222"/>
                </a:lnTo>
                <a:lnTo>
                  <a:pt x="0" y="8562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56967DD-CB9B-C92E-372C-C7BF448F902A}"/>
              </a:ext>
            </a:extLst>
          </p:cNvPr>
          <p:cNvSpPr/>
          <p:nvPr/>
        </p:nvSpPr>
        <p:spPr>
          <a:xfrm>
            <a:off x="-2394984" y="4400875"/>
            <a:ext cx="1352515" cy="1094974"/>
          </a:xfrm>
          <a:custGeom>
            <a:avLst/>
            <a:gdLst/>
            <a:ahLst/>
            <a:cxnLst/>
            <a:rect l="l" t="t" r="r" b="b"/>
            <a:pathLst>
              <a:path w="1352515" h="1094974">
                <a:moveTo>
                  <a:pt x="0" y="0"/>
                </a:moveTo>
                <a:lnTo>
                  <a:pt x="1352515" y="0"/>
                </a:lnTo>
                <a:lnTo>
                  <a:pt x="1352515" y="1094974"/>
                </a:lnTo>
                <a:lnTo>
                  <a:pt x="0" y="10949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7DFA72D0-B975-C7A5-BE2E-285941C9B84E}"/>
              </a:ext>
            </a:extLst>
          </p:cNvPr>
          <p:cNvSpPr/>
          <p:nvPr/>
        </p:nvSpPr>
        <p:spPr>
          <a:xfrm rot="1241506">
            <a:off x="21041495" y="8308527"/>
            <a:ext cx="1828800" cy="539496"/>
          </a:xfrm>
          <a:custGeom>
            <a:avLst/>
            <a:gdLst/>
            <a:ahLst/>
            <a:cxnLst/>
            <a:rect l="l" t="t" r="r" b="b"/>
            <a:pathLst>
              <a:path w="1828800" h="539496">
                <a:moveTo>
                  <a:pt x="0" y="0"/>
                </a:moveTo>
                <a:lnTo>
                  <a:pt x="1828800" y="0"/>
                </a:lnTo>
                <a:lnTo>
                  <a:pt x="1828800" y="539496"/>
                </a:lnTo>
                <a:lnTo>
                  <a:pt x="0" y="5394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717374F9-E47C-C97A-618F-504B03552AF1}"/>
              </a:ext>
            </a:extLst>
          </p:cNvPr>
          <p:cNvSpPr/>
          <p:nvPr/>
        </p:nvSpPr>
        <p:spPr>
          <a:xfrm>
            <a:off x="3807074" y="-3482602"/>
            <a:ext cx="1020985" cy="1065544"/>
          </a:xfrm>
          <a:custGeom>
            <a:avLst/>
            <a:gdLst/>
            <a:ahLst/>
            <a:cxnLst/>
            <a:rect l="l" t="t" r="r" b="b"/>
            <a:pathLst>
              <a:path w="1020985" h="1065544">
                <a:moveTo>
                  <a:pt x="0" y="0"/>
                </a:moveTo>
                <a:lnTo>
                  <a:pt x="1020985" y="0"/>
                </a:lnTo>
                <a:lnTo>
                  <a:pt x="1020985" y="1065544"/>
                </a:lnTo>
                <a:lnTo>
                  <a:pt x="0" y="10655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1DD280B6-17FC-6952-76E9-72CCFC1597EE}"/>
              </a:ext>
            </a:extLst>
          </p:cNvPr>
          <p:cNvSpPr/>
          <p:nvPr/>
        </p:nvSpPr>
        <p:spPr>
          <a:xfrm>
            <a:off x="8947928" y="-2552700"/>
            <a:ext cx="1061369" cy="1796163"/>
          </a:xfrm>
          <a:custGeom>
            <a:avLst/>
            <a:gdLst/>
            <a:ahLst/>
            <a:cxnLst/>
            <a:rect l="l" t="t" r="r" b="b"/>
            <a:pathLst>
              <a:path w="1061369" h="1796163">
                <a:moveTo>
                  <a:pt x="0" y="0"/>
                </a:moveTo>
                <a:lnTo>
                  <a:pt x="1061369" y="0"/>
                </a:lnTo>
                <a:lnTo>
                  <a:pt x="1061369" y="1796164"/>
                </a:lnTo>
                <a:lnTo>
                  <a:pt x="0" y="179616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B3B0782E-39D1-C03F-532E-EAA35BCD3A50}"/>
              </a:ext>
            </a:extLst>
          </p:cNvPr>
          <p:cNvSpPr/>
          <p:nvPr/>
        </p:nvSpPr>
        <p:spPr>
          <a:xfrm>
            <a:off x="19730983" y="3743674"/>
            <a:ext cx="2502568" cy="1363900"/>
          </a:xfrm>
          <a:custGeom>
            <a:avLst/>
            <a:gdLst/>
            <a:ahLst/>
            <a:cxnLst/>
            <a:rect l="l" t="t" r="r" b="b"/>
            <a:pathLst>
              <a:path w="2502568" h="1363900">
                <a:moveTo>
                  <a:pt x="0" y="0"/>
                </a:moveTo>
                <a:lnTo>
                  <a:pt x="2502568" y="0"/>
                </a:lnTo>
                <a:lnTo>
                  <a:pt x="2502568" y="1363900"/>
                </a:lnTo>
                <a:lnTo>
                  <a:pt x="0" y="136390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7696740B-275E-4AEB-095B-4AA4BEF0CDE2}"/>
              </a:ext>
            </a:extLst>
          </p:cNvPr>
          <p:cNvSpPr/>
          <p:nvPr/>
        </p:nvSpPr>
        <p:spPr>
          <a:xfrm>
            <a:off x="14756732" y="11964900"/>
            <a:ext cx="2325343" cy="1593917"/>
          </a:xfrm>
          <a:custGeom>
            <a:avLst/>
            <a:gdLst/>
            <a:ahLst/>
            <a:cxnLst/>
            <a:rect l="l" t="t" r="r" b="b"/>
            <a:pathLst>
              <a:path w="2325343" h="1593917">
                <a:moveTo>
                  <a:pt x="0" y="0"/>
                </a:moveTo>
                <a:lnTo>
                  <a:pt x="2325342" y="0"/>
                </a:lnTo>
                <a:lnTo>
                  <a:pt x="2325342" y="1593917"/>
                </a:lnTo>
                <a:lnTo>
                  <a:pt x="0" y="159391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7B114FC7-297F-A15B-6D1E-8E306E94199B}"/>
              </a:ext>
            </a:extLst>
          </p:cNvPr>
          <p:cNvSpPr/>
          <p:nvPr/>
        </p:nvSpPr>
        <p:spPr>
          <a:xfrm rot="2957864">
            <a:off x="-4534751" y="2416723"/>
            <a:ext cx="1505756" cy="993799"/>
          </a:xfrm>
          <a:custGeom>
            <a:avLst/>
            <a:gdLst/>
            <a:ahLst/>
            <a:cxnLst/>
            <a:rect l="l" t="t" r="r" b="b"/>
            <a:pathLst>
              <a:path w="1505756" h="993799">
                <a:moveTo>
                  <a:pt x="0" y="0"/>
                </a:moveTo>
                <a:lnTo>
                  <a:pt x="1505756" y="0"/>
                </a:lnTo>
                <a:lnTo>
                  <a:pt x="1505756" y="993799"/>
                </a:lnTo>
                <a:lnTo>
                  <a:pt x="0" y="99379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D2E07549-5DE5-4FE4-C62D-B3B0F2BC354A}"/>
              </a:ext>
            </a:extLst>
          </p:cNvPr>
          <p:cNvSpPr txBox="1"/>
          <p:nvPr/>
        </p:nvSpPr>
        <p:spPr>
          <a:xfrm>
            <a:off x="5664845" y="10394505"/>
            <a:ext cx="6958310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 dirty="0">
                <a:solidFill>
                  <a:srgbClr val="000000"/>
                </a:solidFill>
                <a:latin typeface="Berthold Block"/>
              </a:rPr>
              <a:t>ФИЗИКА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9006" y="114300"/>
            <a:ext cx="6335343" cy="4783184"/>
          </a:xfrm>
          <a:custGeom>
            <a:avLst/>
            <a:gdLst/>
            <a:ahLst/>
            <a:cxnLst/>
            <a:rect l="l" t="t" r="r" b="b"/>
            <a:pathLst>
              <a:path w="6335343" h="4783184">
                <a:moveTo>
                  <a:pt x="0" y="0"/>
                </a:moveTo>
                <a:lnTo>
                  <a:pt x="6335342" y="0"/>
                </a:lnTo>
                <a:lnTo>
                  <a:pt x="6335342" y="4783183"/>
                </a:lnTo>
                <a:lnTo>
                  <a:pt x="0" y="478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29006" y="5372100"/>
            <a:ext cx="6335343" cy="4783184"/>
          </a:xfrm>
          <a:custGeom>
            <a:avLst/>
            <a:gdLst/>
            <a:ahLst/>
            <a:cxnLst/>
            <a:rect l="l" t="t" r="r" b="b"/>
            <a:pathLst>
              <a:path w="6335343" h="4783184">
                <a:moveTo>
                  <a:pt x="0" y="0"/>
                </a:moveTo>
                <a:lnTo>
                  <a:pt x="6335342" y="0"/>
                </a:lnTo>
                <a:lnTo>
                  <a:pt x="6335342" y="4783184"/>
                </a:lnTo>
                <a:lnTo>
                  <a:pt x="0" y="4783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19200" y="2095500"/>
            <a:ext cx="3795385" cy="915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b="1" dirty="0" err="1">
                <a:solidFill>
                  <a:srgbClr val="000000"/>
                </a:solidFill>
                <a:latin typeface="Aptos Black" panose="020F0502020204030204" pitchFamily="34" charset="0"/>
              </a:rPr>
              <a:t>Резонанс</a:t>
            </a:r>
            <a:endParaRPr lang="en-US" sz="6000" b="1" dirty="0">
              <a:solidFill>
                <a:srgbClr val="000000"/>
              </a:solidFill>
              <a:latin typeface="Aptos Black" panose="020F050202020403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3909800"/>
            <a:ext cx="7750610" cy="305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Резонансът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е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явление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което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настъпва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при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изравняване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честотата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собствените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трептения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системата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Амплитудата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принудените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трептения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рязко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нараства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682" y="3086100"/>
            <a:ext cx="5795493" cy="4114800"/>
          </a:xfrm>
          <a:custGeom>
            <a:avLst/>
            <a:gdLst/>
            <a:ahLst/>
            <a:cxnLst/>
            <a:rect l="l" t="t" r="r" b="b"/>
            <a:pathLst>
              <a:path w="5795493" h="4114800">
                <a:moveTo>
                  <a:pt x="0" y="0"/>
                </a:moveTo>
                <a:lnTo>
                  <a:pt x="5795493" y="0"/>
                </a:lnTo>
                <a:lnTo>
                  <a:pt x="57954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5649" y="2192907"/>
            <a:ext cx="8318351" cy="915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 err="1">
                <a:solidFill>
                  <a:srgbClr val="000000"/>
                </a:solidFill>
                <a:latin typeface="Aptos Black" panose="020B0004020202020204" pitchFamily="34" charset="0"/>
              </a:rPr>
              <a:t>Механичен</a:t>
            </a:r>
            <a:r>
              <a:rPr lang="en-US" sz="6000" dirty="0">
                <a:solidFill>
                  <a:srgbClr val="000000"/>
                </a:solidFill>
                <a:latin typeface="Aptos Black" panose="020B0004020202020204" pitchFamily="34" charset="0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Aptos Black" panose="020B0004020202020204" pitchFamily="34" charset="0"/>
              </a:rPr>
              <a:t>резонанс</a:t>
            </a:r>
            <a:endParaRPr lang="en-US" sz="6000" dirty="0">
              <a:solidFill>
                <a:srgbClr val="000000"/>
              </a:solidFill>
              <a:latin typeface="Aptos Black" panose="020B00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5438" y="4161029"/>
            <a:ext cx="6499881" cy="301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Преобразуването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кинетичната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енергия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в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потенциална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и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обратното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е в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основата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механичния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entury" panose="02040604050505020304" pitchFamily="18" charset="0"/>
              </a:rPr>
              <a:t>резонанс</a:t>
            </a:r>
            <a:r>
              <a:rPr lang="en-US" sz="3399" dirty="0">
                <a:solidFill>
                  <a:srgbClr val="000000"/>
                </a:solidFill>
                <a:latin typeface="Century" panose="020406040505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6616" y="2422226"/>
            <a:ext cx="7658100" cy="915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6000" dirty="0" err="1">
                <a:solidFill>
                  <a:srgbClr val="000000"/>
                </a:solidFill>
                <a:latin typeface="Aptos Black" panose="020B0004020202020204" pitchFamily="34" charset="0"/>
              </a:rPr>
              <a:t>Магнитен</a:t>
            </a:r>
            <a:r>
              <a:rPr lang="en-US" sz="6000" dirty="0">
                <a:solidFill>
                  <a:srgbClr val="000000"/>
                </a:solidFill>
                <a:latin typeface="Aptos Black" panose="020B0004020202020204" pitchFamily="34" charset="0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Aptos Black" panose="020B0004020202020204" pitchFamily="34" charset="0"/>
              </a:rPr>
              <a:t>резонанс</a:t>
            </a:r>
            <a:endParaRPr lang="en-US" sz="6000" dirty="0">
              <a:solidFill>
                <a:srgbClr val="000000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144000" y="2452305"/>
            <a:ext cx="8328651" cy="5382391"/>
          </a:xfrm>
          <a:custGeom>
            <a:avLst/>
            <a:gdLst/>
            <a:ahLst/>
            <a:cxnLst/>
            <a:rect l="l" t="t" r="r" b="b"/>
            <a:pathLst>
              <a:path w="8328651" h="5382391">
                <a:moveTo>
                  <a:pt x="0" y="0"/>
                </a:moveTo>
                <a:lnTo>
                  <a:pt x="8328651" y="0"/>
                </a:lnTo>
                <a:lnTo>
                  <a:pt x="8328651" y="5382390"/>
                </a:lnTo>
                <a:lnTo>
                  <a:pt x="0" y="538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6616" y="4433477"/>
            <a:ext cx="8115300" cy="2439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Магнитен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се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получава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при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избирателно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поглъщане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от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дадено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вещество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електромагитна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вълна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с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точно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определена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честота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1684">
            <a:off x="13549817" y="1268214"/>
            <a:ext cx="3665002" cy="3348895"/>
          </a:xfrm>
          <a:custGeom>
            <a:avLst/>
            <a:gdLst/>
            <a:ahLst/>
            <a:cxnLst/>
            <a:rect l="l" t="t" r="r" b="b"/>
            <a:pathLst>
              <a:path w="3665002" h="3348895">
                <a:moveTo>
                  <a:pt x="0" y="0"/>
                </a:moveTo>
                <a:lnTo>
                  <a:pt x="3665002" y="0"/>
                </a:lnTo>
                <a:lnTo>
                  <a:pt x="3665002" y="3348895"/>
                </a:lnTo>
                <a:lnTo>
                  <a:pt x="0" y="334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71727">
            <a:off x="14663810" y="3067217"/>
            <a:ext cx="2430940" cy="7306103"/>
          </a:xfrm>
          <a:custGeom>
            <a:avLst/>
            <a:gdLst/>
            <a:ahLst/>
            <a:cxnLst/>
            <a:rect l="l" t="t" r="r" b="b"/>
            <a:pathLst>
              <a:path w="2430940" h="7306103">
                <a:moveTo>
                  <a:pt x="0" y="0"/>
                </a:moveTo>
                <a:lnTo>
                  <a:pt x="2430940" y="0"/>
                </a:lnTo>
                <a:lnTo>
                  <a:pt x="2430940" y="7306103"/>
                </a:lnTo>
                <a:lnTo>
                  <a:pt x="0" y="730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24100"/>
            <a:ext cx="70328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Aptos Black" panose="020B0004020202020204" pitchFamily="34" charset="0"/>
              </a:rPr>
              <a:t>Акустичен</a:t>
            </a:r>
            <a:r>
              <a:rPr lang="en-US" sz="5199" dirty="0">
                <a:solidFill>
                  <a:srgbClr val="000000"/>
                </a:solidFill>
                <a:latin typeface="Aptos Black" panose="020B0004020202020204" pitchFamily="34" charset="0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Aptos Black" panose="020B0004020202020204" pitchFamily="34" charset="0"/>
              </a:rPr>
              <a:t>резонанс</a:t>
            </a:r>
            <a:endParaRPr lang="en-US" sz="5199" dirty="0">
              <a:solidFill>
                <a:srgbClr val="000000"/>
              </a:solidFill>
              <a:latin typeface="Aptos Black" panose="020B00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076700"/>
            <a:ext cx="6968904" cy="243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Основна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честота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имат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много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струнни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инструменти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. 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Тя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зависи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от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дължината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и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натя</a:t>
            </a:r>
            <a:r>
              <a:rPr lang="bg-BG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ганет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о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на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струната</a:t>
            </a:r>
            <a:r>
              <a:rPr lang="en-US" sz="3399" dirty="0">
                <a:solidFill>
                  <a:srgbClr val="000000"/>
                </a:solidFill>
                <a:latin typeface="Edwardian Script ITC" panose="030303020407070D0804" pitchFamily="66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8962" y="2369747"/>
            <a:ext cx="12582525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Електронен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парамагнитен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52327"/>
            <a:ext cx="10178802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Ядрен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квадруполен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939598"/>
            <a:ext cx="9007971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Ядрен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магнитен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5648099"/>
            <a:ext cx="11582400" cy="5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електромагнитни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вълни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кристали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3516122"/>
            <a:ext cx="13563600" cy="5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радиовълни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парамагнитно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вещество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8046404"/>
            <a:ext cx="13106400" cy="5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електромагнитни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вълни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дадено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вещество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791" y="914400"/>
            <a:ext cx="262131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 err="1">
                <a:solidFill>
                  <a:srgbClr val="000000"/>
                </a:solidFill>
                <a:latin typeface="Aptos Black" panose="020B0004020202020204" pitchFamily="34" charset="0"/>
              </a:rPr>
              <a:t>Други</a:t>
            </a:r>
            <a:r>
              <a:rPr lang="en-US" sz="6000" dirty="0">
                <a:solidFill>
                  <a:srgbClr val="000000"/>
                </a:solidFill>
                <a:latin typeface="Aptos Black" panose="020B0004020202020204" pitchFamily="34" charset="0"/>
              </a:rPr>
              <a:t>: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01EF198B-050D-25C4-6613-E81CC820AF73}"/>
              </a:ext>
            </a:extLst>
          </p:cNvPr>
          <p:cNvSpPr/>
          <p:nvPr/>
        </p:nvSpPr>
        <p:spPr>
          <a:xfrm rot="-1147533">
            <a:off x="-4530774" y="-6249172"/>
            <a:ext cx="6183131" cy="6105842"/>
          </a:xfrm>
          <a:custGeom>
            <a:avLst/>
            <a:gdLst/>
            <a:ahLst/>
            <a:cxnLst/>
            <a:rect l="l" t="t" r="r" b="b"/>
            <a:pathLst>
              <a:path w="6183131" h="6105842">
                <a:moveTo>
                  <a:pt x="0" y="0"/>
                </a:moveTo>
                <a:lnTo>
                  <a:pt x="6183131" y="0"/>
                </a:lnTo>
                <a:lnTo>
                  <a:pt x="6183131" y="6105842"/>
                </a:lnTo>
                <a:lnTo>
                  <a:pt x="0" y="610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A10484B-E331-65EF-1FD2-987D85B14813}"/>
              </a:ext>
            </a:extLst>
          </p:cNvPr>
          <p:cNvSpPr/>
          <p:nvPr/>
        </p:nvSpPr>
        <p:spPr>
          <a:xfrm>
            <a:off x="18788970" y="10629900"/>
            <a:ext cx="2237067" cy="2334700"/>
          </a:xfrm>
          <a:custGeom>
            <a:avLst/>
            <a:gdLst/>
            <a:ahLst/>
            <a:cxnLst/>
            <a:rect l="l" t="t" r="r" b="b"/>
            <a:pathLst>
              <a:path w="2237067" h="2334700">
                <a:moveTo>
                  <a:pt x="0" y="0"/>
                </a:moveTo>
                <a:lnTo>
                  <a:pt x="2237067" y="0"/>
                </a:lnTo>
                <a:lnTo>
                  <a:pt x="2237067" y="2334699"/>
                </a:lnTo>
                <a:lnTo>
                  <a:pt x="0" y="2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4FF0CA3-2A08-6557-498A-597267A1AB11}"/>
              </a:ext>
            </a:extLst>
          </p:cNvPr>
          <p:cNvSpPr/>
          <p:nvPr/>
        </p:nvSpPr>
        <p:spPr>
          <a:xfrm>
            <a:off x="19057491" y="-2234432"/>
            <a:ext cx="2382253" cy="2057400"/>
          </a:xfrm>
          <a:custGeom>
            <a:avLst/>
            <a:gdLst/>
            <a:ahLst/>
            <a:cxnLst/>
            <a:rect l="l" t="t" r="r" b="b"/>
            <a:pathLst>
              <a:path w="2382253" h="2057400">
                <a:moveTo>
                  <a:pt x="0" y="0"/>
                </a:moveTo>
                <a:lnTo>
                  <a:pt x="2382253" y="0"/>
                </a:lnTo>
                <a:lnTo>
                  <a:pt x="2382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429B629-DA84-F1BC-01E6-C7A5353C3D5E}"/>
              </a:ext>
            </a:extLst>
          </p:cNvPr>
          <p:cNvSpPr/>
          <p:nvPr/>
        </p:nvSpPr>
        <p:spPr>
          <a:xfrm>
            <a:off x="-3219560" y="9169060"/>
            <a:ext cx="2941019" cy="4114800"/>
          </a:xfrm>
          <a:custGeom>
            <a:avLst/>
            <a:gdLst/>
            <a:ahLst/>
            <a:cxnLst/>
            <a:rect l="l" t="t" r="r" b="b"/>
            <a:pathLst>
              <a:path w="2941019" h="4114800">
                <a:moveTo>
                  <a:pt x="0" y="0"/>
                </a:moveTo>
                <a:lnTo>
                  <a:pt x="2941020" y="0"/>
                </a:lnTo>
                <a:lnTo>
                  <a:pt x="2941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FE47828-773D-5B1B-CC64-E470381163E6}"/>
              </a:ext>
            </a:extLst>
          </p:cNvPr>
          <p:cNvSpPr/>
          <p:nvPr/>
        </p:nvSpPr>
        <p:spPr>
          <a:xfrm>
            <a:off x="7640348" y="10444709"/>
            <a:ext cx="2897102" cy="2332167"/>
          </a:xfrm>
          <a:custGeom>
            <a:avLst/>
            <a:gdLst/>
            <a:ahLst/>
            <a:cxnLst/>
            <a:rect l="l" t="t" r="r" b="b"/>
            <a:pathLst>
              <a:path w="2897102" h="2332167">
                <a:moveTo>
                  <a:pt x="0" y="0"/>
                </a:moveTo>
                <a:lnTo>
                  <a:pt x="2897102" y="0"/>
                </a:lnTo>
                <a:lnTo>
                  <a:pt x="2897102" y="2332167"/>
                </a:lnTo>
                <a:lnTo>
                  <a:pt x="0" y="2332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437B8F0-6EDB-D4C8-B558-8DF53E0E1037}"/>
              </a:ext>
            </a:extLst>
          </p:cNvPr>
          <p:cNvSpPr/>
          <p:nvPr/>
        </p:nvSpPr>
        <p:spPr>
          <a:xfrm>
            <a:off x="19888200" y="1369741"/>
            <a:ext cx="2275674" cy="856222"/>
          </a:xfrm>
          <a:custGeom>
            <a:avLst/>
            <a:gdLst/>
            <a:ahLst/>
            <a:cxnLst/>
            <a:rect l="l" t="t" r="r" b="b"/>
            <a:pathLst>
              <a:path w="2275674" h="856222">
                <a:moveTo>
                  <a:pt x="0" y="0"/>
                </a:moveTo>
                <a:lnTo>
                  <a:pt x="2275674" y="0"/>
                </a:lnTo>
                <a:lnTo>
                  <a:pt x="2275674" y="856222"/>
                </a:lnTo>
                <a:lnTo>
                  <a:pt x="0" y="856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C1E6FF06-6136-7E51-8065-34B6959E998D}"/>
              </a:ext>
            </a:extLst>
          </p:cNvPr>
          <p:cNvSpPr/>
          <p:nvPr/>
        </p:nvSpPr>
        <p:spPr>
          <a:xfrm>
            <a:off x="3847219" y="12736373"/>
            <a:ext cx="1352515" cy="1094974"/>
          </a:xfrm>
          <a:custGeom>
            <a:avLst/>
            <a:gdLst/>
            <a:ahLst/>
            <a:cxnLst/>
            <a:rect l="l" t="t" r="r" b="b"/>
            <a:pathLst>
              <a:path w="1352515" h="1094974">
                <a:moveTo>
                  <a:pt x="0" y="0"/>
                </a:moveTo>
                <a:lnTo>
                  <a:pt x="1352515" y="0"/>
                </a:lnTo>
                <a:lnTo>
                  <a:pt x="1352515" y="1094974"/>
                </a:lnTo>
                <a:lnTo>
                  <a:pt x="0" y="1094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B1FD4F27-8ABA-C2CF-1063-72C8A3D89FE8}"/>
              </a:ext>
            </a:extLst>
          </p:cNvPr>
          <p:cNvSpPr/>
          <p:nvPr/>
        </p:nvSpPr>
        <p:spPr>
          <a:xfrm rot="1241506">
            <a:off x="15200129" y="12082173"/>
            <a:ext cx="1828800" cy="539496"/>
          </a:xfrm>
          <a:custGeom>
            <a:avLst/>
            <a:gdLst/>
            <a:ahLst/>
            <a:cxnLst/>
            <a:rect l="l" t="t" r="r" b="b"/>
            <a:pathLst>
              <a:path w="1828800" h="539496">
                <a:moveTo>
                  <a:pt x="0" y="0"/>
                </a:moveTo>
                <a:lnTo>
                  <a:pt x="1828800" y="0"/>
                </a:lnTo>
                <a:lnTo>
                  <a:pt x="1828800" y="539496"/>
                </a:lnTo>
                <a:lnTo>
                  <a:pt x="0" y="539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CD192F09-8A24-7FDC-C82B-998A83ED3942}"/>
              </a:ext>
            </a:extLst>
          </p:cNvPr>
          <p:cNvSpPr/>
          <p:nvPr/>
        </p:nvSpPr>
        <p:spPr>
          <a:xfrm>
            <a:off x="6269748" y="-1366136"/>
            <a:ext cx="1020985" cy="1065544"/>
          </a:xfrm>
          <a:custGeom>
            <a:avLst/>
            <a:gdLst/>
            <a:ahLst/>
            <a:cxnLst/>
            <a:rect l="l" t="t" r="r" b="b"/>
            <a:pathLst>
              <a:path w="1020985" h="1065544">
                <a:moveTo>
                  <a:pt x="0" y="0"/>
                </a:moveTo>
                <a:lnTo>
                  <a:pt x="1020985" y="0"/>
                </a:lnTo>
                <a:lnTo>
                  <a:pt x="1020985" y="1065544"/>
                </a:lnTo>
                <a:lnTo>
                  <a:pt x="0" y="106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A2C529D3-5452-8EC1-2985-D5DE6A5D98C6}"/>
              </a:ext>
            </a:extLst>
          </p:cNvPr>
          <p:cNvSpPr/>
          <p:nvPr/>
        </p:nvSpPr>
        <p:spPr>
          <a:xfrm>
            <a:off x="8947928" y="-3162300"/>
            <a:ext cx="1061369" cy="1796163"/>
          </a:xfrm>
          <a:custGeom>
            <a:avLst/>
            <a:gdLst/>
            <a:ahLst/>
            <a:cxnLst/>
            <a:rect l="l" t="t" r="r" b="b"/>
            <a:pathLst>
              <a:path w="1061369" h="1796163">
                <a:moveTo>
                  <a:pt x="0" y="0"/>
                </a:moveTo>
                <a:lnTo>
                  <a:pt x="1061369" y="0"/>
                </a:lnTo>
                <a:lnTo>
                  <a:pt x="1061369" y="1796164"/>
                </a:lnTo>
                <a:lnTo>
                  <a:pt x="0" y="1796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E3F9E94F-0590-7631-19B8-F5DB413E2025}"/>
              </a:ext>
            </a:extLst>
          </p:cNvPr>
          <p:cNvSpPr/>
          <p:nvPr/>
        </p:nvSpPr>
        <p:spPr>
          <a:xfrm>
            <a:off x="19661306" y="5939850"/>
            <a:ext cx="2502568" cy="1363900"/>
          </a:xfrm>
          <a:custGeom>
            <a:avLst/>
            <a:gdLst/>
            <a:ahLst/>
            <a:cxnLst/>
            <a:rect l="l" t="t" r="r" b="b"/>
            <a:pathLst>
              <a:path w="2502568" h="1363900">
                <a:moveTo>
                  <a:pt x="0" y="0"/>
                </a:moveTo>
                <a:lnTo>
                  <a:pt x="2502568" y="0"/>
                </a:lnTo>
                <a:lnTo>
                  <a:pt x="2502568" y="1363900"/>
                </a:lnTo>
                <a:lnTo>
                  <a:pt x="0" y="1363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3A6B5882-93CF-D3DA-C116-34A62393A091}"/>
              </a:ext>
            </a:extLst>
          </p:cNvPr>
          <p:cNvSpPr/>
          <p:nvPr/>
        </p:nvSpPr>
        <p:spPr>
          <a:xfrm>
            <a:off x="11582400" y="12486902"/>
            <a:ext cx="2325343" cy="1593917"/>
          </a:xfrm>
          <a:custGeom>
            <a:avLst/>
            <a:gdLst/>
            <a:ahLst/>
            <a:cxnLst/>
            <a:rect l="l" t="t" r="r" b="b"/>
            <a:pathLst>
              <a:path w="2325343" h="1593917">
                <a:moveTo>
                  <a:pt x="0" y="0"/>
                </a:moveTo>
                <a:lnTo>
                  <a:pt x="2325342" y="0"/>
                </a:lnTo>
                <a:lnTo>
                  <a:pt x="2325342" y="1593917"/>
                </a:lnTo>
                <a:lnTo>
                  <a:pt x="0" y="15939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FE3A19F0-5BFF-3465-84E5-9FFB3597AAB9}"/>
              </a:ext>
            </a:extLst>
          </p:cNvPr>
          <p:cNvSpPr/>
          <p:nvPr/>
        </p:nvSpPr>
        <p:spPr>
          <a:xfrm rot="2957864">
            <a:off x="-5898452" y="5230096"/>
            <a:ext cx="1505756" cy="993799"/>
          </a:xfrm>
          <a:custGeom>
            <a:avLst/>
            <a:gdLst/>
            <a:ahLst/>
            <a:cxnLst/>
            <a:rect l="l" t="t" r="r" b="b"/>
            <a:pathLst>
              <a:path w="1505756" h="993799">
                <a:moveTo>
                  <a:pt x="0" y="0"/>
                </a:moveTo>
                <a:lnTo>
                  <a:pt x="1505756" y="0"/>
                </a:lnTo>
                <a:lnTo>
                  <a:pt x="1505756" y="993799"/>
                </a:lnTo>
                <a:lnTo>
                  <a:pt x="0" y="9937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84BBCB8D-1BA4-F0D3-00E8-183DCFDF8AFC}"/>
              </a:ext>
            </a:extLst>
          </p:cNvPr>
          <p:cNvSpPr txBox="1"/>
          <p:nvPr/>
        </p:nvSpPr>
        <p:spPr>
          <a:xfrm>
            <a:off x="2019300" y="-2882464"/>
            <a:ext cx="14249399" cy="260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bg-BG" sz="10000" dirty="0">
                <a:solidFill>
                  <a:srgbClr val="000000"/>
                </a:solidFill>
                <a:latin typeface="Berthold Block"/>
              </a:rPr>
              <a:t>Благодаря за вниманието!</a:t>
            </a:r>
            <a:endParaRPr lang="en-US" sz="10000" dirty="0">
              <a:solidFill>
                <a:srgbClr val="000000"/>
              </a:solidFill>
              <a:latin typeface="Berthold Blo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47533">
            <a:off x="-1347897" y="-2024221"/>
            <a:ext cx="6183131" cy="6105842"/>
          </a:xfrm>
          <a:custGeom>
            <a:avLst/>
            <a:gdLst/>
            <a:ahLst/>
            <a:cxnLst/>
            <a:rect l="l" t="t" r="r" b="b"/>
            <a:pathLst>
              <a:path w="6183131" h="6105842">
                <a:moveTo>
                  <a:pt x="0" y="0"/>
                </a:moveTo>
                <a:lnTo>
                  <a:pt x="6183131" y="0"/>
                </a:lnTo>
                <a:lnTo>
                  <a:pt x="6183131" y="6105842"/>
                </a:lnTo>
                <a:lnTo>
                  <a:pt x="0" y="610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20424" y="8432966"/>
            <a:ext cx="2237067" cy="2334700"/>
          </a:xfrm>
          <a:custGeom>
            <a:avLst/>
            <a:gdLst/>
            <a:ahLst/>
            <a:cxnLst/>
            <a:rect l="l" t="t" r="r" b="b"/>
            <a:pathLst>
              <a:path w="2237067" h="2334700">
                <a:moveTo>
                  <a:pt x="0" y="0"/>
                </a:moveTo>
                <a:lnTo>
                  <a:pt x="2237067" y="0"/>
                </a:lnTo>
                <a:lnTo>
                  <a:pt x="2237067" y="2334699"/>
                </a:lnTo>
                <a:lnTo>
                  <a:pt x="0" y="2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56705" y="0"/>
            <a:ext cx="2382253" cy="2057400"/>
          </a:xfrm>
          <a:custGeom>
            <a:avLst/>
            <a:gdLst/>
            <a:ahLst/>
            <a:cxnLst/>
            <a:rect l="l" t="t" r="r" b="b"/>
            <a:pathLst>
              <a:path w="2382253" h="2057400">
                <a:moveTo>
                  <a:pt x="0" y="0"/>
                </a:moveTo>
                <a:lnTo>
                  <a:pt x="2382253" y="0"/>
                </a:lnTo>
                <a:lnTo>
                  <a:pt x="2382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41810" y="6932091"/>
            <a:ext cx="2941019" cy="4114800"/>
          </a:xfrm>
          <a:custGeom>
            <a:avLst/>
            <a:gdLst/>
            <a:ahLst/>
            <a:cxnLst/>
            <a:rect l="l" t="t" r="r" b="b"/>
            <a:pathLst>
              <a:path w="2941019" h="4114800">
                <a:moveTo>
                  <a:pt x="0" y="0"/>
                </a:moveTo>
                <a:lnTo>
                  <a:pt x="2941020" y="0"/>
                </a:lnTo>
                <a:lnTo>
                  <a:pt x="2941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95449" y="6657324"/>
            <a:ext cx="2897102" cy="2332167"/>
          </a:xfrm>
          <a:custGeom>
            <a:avLst/>
            <a:gdLst/>
            <a:ahLst/>
            <a:cxnLst/>
            <a:rect l="l" t="t" r="r" b="b"/>
            <a:pathLst>
              <a:path w="2897102" h="2332167">
                <a:moveTo>
                  <a:pt x="0" y="0"/>
                </a:moveTo>
                <a:lnTo>
                  <a:pt x="2897102" y="0"/>
                </a:lnTo>
                <a:lnTo>
                  <a:pt x="2897102" y="2332167"/>
                </a:lnTo>
                <a:lnTo>
                  <a:pt x="0" y="2332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15849" y="2057400"/>
            <a:ext cx="2275674" cy="856222"/>
          </a:xfrm>
          <a:custGeom>
            <a:avLst/>
            <a:gdLst/>
            <a:ahLst/>
            <a:cxnLst/>
            <a:rect l="l" t="t" r="r" b="b"/>
            <a:pathLst>
              <a:path w="2275674" h="856222">
                <a:moveTo>
                  <a:pt x="0" y="0"/>
                </a:moveTo>
                <a:lnTo>
                  <a:pt x="2275674" y="0"/>
                </a:lnTo>
                <a:lnTo>
                  <a:pt x="2275674" y="856222"/>
                </a:lnTo>
                <a:lnTo>
                  <a:pt x="0" y="856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79331" y="8280260"/>
            <a:ext cx="1352515" cy="1094974"/>
          </a:xfrm>
          <a:custGeom>
            <a:avLst/>
            <a:gdLst/>
            <a:ahLst/>
            <a:cxnLst/>
            <a:rect l="l" t="t" r="r" b="b"/>
            <a:pathLst>
              <a:path w="1352515" h="1094974">
                <a:moveTo>
                  <a:pt x="0" y="0"/>
                </a:moveTo>
                <a:lnTo>
                  <a:pt x="1352515" y="0"/>
                </a:lnTo>
                <a:lnTo>
                  <a:pt x="1352515" y="1094974"/>
                </a:lnTo>
                <a:lnTo>
                  <a:pt x="0" y="1094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241506">
            <a:off x="14227853" y="7237786"/>
            <a:ext cx="1828800" cy="539496"/>
          </a:xfrm>
          <a:custGeom>
            <a:avLst/>
            <a:gdLst/>
            <a:ahLst/>
            <a:cxnLst/>
            <a:rect l="l" t="t" r="r" b="b"/>
            <a:pathLst>
              <a:path w="1828800" h="539496">
                <a:moveTo>
                  <a:pt x="0" y="0"/>
                </a:moveTo>
                <a:lnTo>
                  <a:pt x="1828800" y="0"/>
                </a:lnTo>
                <a:lnTo>
                  <a:pt x="1828800" y="539496"/>
                </a:lnTo>
                <a:lnTo>
                  <a:pt x="0" y="539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69748" y="1629289"/>
            <a:ext cx="1020985" cy="1065544"/>
          </a:xfrm>
          <a:custGeom>
            <a:avLst/>
            <a:gdLst/>
            <a:ahLst/>
            <a:cxnLst/>
            <a:rect l="l" t="t" r="r" b="b"/>
            <a:pathLst>
              <a:path w="1020985" h="1065544">
                <a:moveTo>
                  <a:pt x="0" y="0"/>
                </a:moveTo>
                <a:lnTo>
                  <a:pt x="1020985" y="0"/>
                </a:lnTo>
                <a:lnTo>
                  <a:pt x="1020985" y="1065544"/>
                </a:lnTo>
                <a:lnTo>
                  <a:pt x="0" y="106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947928" y="-166875"/>
            <a:ext cx="1061369" cy="1796163"/>
          </a:xfrm>
          <a:custGeom>
            <a:avLst/>
            <a:gdLst/>
            <a:ahLst/>
            <a:cxnLst/>
            <a:rect l="l" t="t" r="r" b="b"/>
            <a:pathLst>
              <a:path w="1061369" h="1796163">
                <a:moveTo>
                  <a:pt x="0" y="0"/>
                </a:moveTo>
                <a:lnTo>
                  <a:pt x="1061369" y="0"/>
                </a:lnTo>
                <a:lnTo>
                  <a:pt x="1061369" y="1796164"/>
                </a:lnTo>
                <a:lnTo>
                  <a:pt x="0" y="1796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436389" y="5747358"/>
            <a:ext cx="2502568" cy="1363900"/>
          </a:xfrm>
          <a:custGeom>
            <a:avLst/>
            <a:gdLst/>
            <a:ahLst/>
            <a:cxnLst/>
            <a:rect l="l" t="t" r="r" b="b"/>
            <a:pathLst>
              <a:path w="2502568" h="1363900">
                <a:moveTo>
                  <a:pt x="0" y="0"/>
                </a:moveTo>
                <a:lnTo>
                  <a:pt x="2502568" y="0"/>
                </a:lnTo>
                <a:lnTo>
                  <a:pt x="2502568" y="1363900"/>
                </a:lnTo>
                <a:lnTo>
                  <a:pt x="0" y="1363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66181" y="8578276"/>
            <a:ext cx="2325343" cy="1593917"/>
          </a:xfrm>
          <a:custGeom>
            <a:avLst/>
            <a:gdLst/>
            <a:ahLst/>
            <a:cxnLst/>
            <a:rect l="l" t="t" r="r" b="b"/>
            <a:pathLst>
              <a:path w="2325343" h="1593917">
                <a:moveTo>
                  <a:pt x="0" y="0"/>
                </a:moveTo>
                <a:lnTo>
                  <a:pt x="2325342" y="0"/>
                </a:lnTo>
                <a:lnTo>
                  <a:pt x="2325342" y="1593917"/>
                </a:lnTo>
                <a:lnTo>
                  <a:pt x="0" y="15939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957864">
            <a:off x="2286922" y="5663525"/>
            <a:ext cx="1505756" cy="993799"/>
          </a:xfrm>
          <a:custGeom>
            <a:avLst/>
            <a:gdLst/>
            <a:ahLst/>
            <a:cxnLst/>
            <a:rect l="l" t="t" r="r" b="b"/>
            <a:pathLst>
              <a:path w="1505756" h="993799">
                <a:moveTo>
                  <a:pt x="0" y="0"/>
                </a:moveTo>
                <a:lnTo>
                  <a:pt x="1505756" y="0"/>
                </a:lnTo>
                <a:lnTo>
                  <a:pt x="1505756" y="993799"/>
                </a:lnTo>
                <a:lnTo>
                  <a:pt x="0" y="9937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264702" y="3034424"/>
            <a:ext cx="14249399" cy="260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bg-BG" sz="10000" dirty="0">
                <a:solidFill>
                  <a:srgbClr val="000000"/>
                </a:solidFill>
                <a:latin typeface="Berthold Block"/>
              </a:rPr>
              <a:t>Благодаря за вниманието!</a:t>
            </a:r>
            <a:endParaRPr lang="en-US" sz="10000" dirty="0">
              <a:solidFill>
                <a:srgbClr val="000000"/>
              </a:solidFill>
              <a:latin typeface="Berthold Block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0641B48D-E03F-BC81-B95B-2879474176B8}"/>
              </a:ext>
            </a:extLst>
          </p:cNvPr>
          <p:cNvSpPr txBox="1"/>
          <p:nvPr/>
        </p:nvSpPr>
        <p:spPr>
          <a:xfrm>
            <a:off x="-14401800" y="2369747"/>
            <a:ext cx="12582525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Електронен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парамагнитен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39847E32-C40D-3270-5484-9517C8CE7692}"/>
              </a:ext>
            </a:extLst>
          </p:cNvPr>
          <p:cNvSpPr txBox="1"/>
          <p:nvPr/>
        </p:nvSpPr>
        <p:spPr>
          <a:xfrm>
            <a:off x="18554700" y="4652327"/>
            <a:ext cx="10178802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Ядрен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квадруполен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293F5BE6-F553-DB61-1A6A-DD3A8C6CDD33}"/>
              </a:ext>
            </a:extLst>
          </p:cNvPr>
          <p:cNvSpPr txBox="1"/>
          <p:nvPr/>
        </p:nvSpPr>
        <p:spPr>
          <a:xfrm>
            <a:off x="1028700" y="10782379"/>
            <a:ext cx="9007971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Ядрен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магнитен</a:t>
            </a:r>
            <a:r>
              <a:rPr lang="en-US" sz="4800" dirty="0">
                <a:solidFill>
                  <a:srgbClr val="000000"/>
                </a:solidFill>
                <a:latin typeface="Edwardian Script ITC" panose="030303020407070D0804" pitchFamily="66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Edwardian Script ITC" panose="030303020407070D0804" pitchFamily="66" charset="0"/>
              </a:rPr>
              <a:t>резонанс</a:t>
            </a:r>
            <a:endParaRPr lang="en-US" sz="4800" dirty="0">
              <a:solidFill>
                <a:srgbClr val="00000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B195E49F-C83B-C29E-0420-04537B72C595}"/>
              </a:ext>
            </a:extLst>
          </p:cNvPr>
          <p:cNvSpPr txBox="1"/>
          <p:nvPr/>
        </p:nvSpPr>
        <p:spPr>
          <a:xfrm>
            <a:off x="19126200" y="5648099"/>
            <a:ext cx="11582400" cy="5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електромагнитни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вълни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кристали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BFBB1FFA-1051-98CE-411D-7B954F2DADAC}"/>
              </a:ext>
            </a:extLst>
          </p:cNvPr>
          <p:cNvSpPr txBox="1"/>
          <p:nvPr/>
        </p:nvSpPr>
        <p:spPr>
          <a:xfrm>
            <a:off x="-13660562" y="3516122"/>
            <a:ext cx="13563600" cy="5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радиовълни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парамагнитно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nva Sans"/>
              </a:rPr>
              <a:t>вещество</a:t>
            </a:r>
            <a:r>
              <a:rPr lang="en-US" sz="36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3CEDC2E6-1511-B87A-4B29-59B70AAF4A08}"/>
              </a:ext>
            </a:extLst>
          </p:cNvPr>
          <p:cNvSpPr txBox="1"/>
          <p:nvPr/>
        </p:nvSpPr>
        <p:spPr>
          <a:xfrm>
            <a:off x="1600200" y="11889185"/>
            <a:ext cx="13106400" cy="5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Избирателно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поглъщане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на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електромагнитни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вълни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от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дадено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nva Sans"/>
              </a:rPr>
              <a:t>вещество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B4ABDD38-8E5B-3AE4-B20E-AF40ABC22779}"/>
              </a:ext>
            </a:extLst>
          </p:cNvPr>
          <p:cNvSpPr txBox="1"/>
          <p:nvPr/>
        </p:nvSpPr>
        <p:spPr>
          <a:xfrm>
            <a:off x="1137791" y="-1562100"/>
            <a:ext cx="262131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 err="1">
                <a:solidFill>
                  <a:srgbClr val="000000"/>
                </a:solidFill>
                <a:latin typeface="Aptos Black" panose="020B0004020202020204" pitchFamily="34" charset="0"/>
              </a:rPr>
              <a:t>Други</a:t>
            </a:r>
            <a:r>
              <a:rPr lang="en-US" sz="6000" dirty="0">
                <a:solidFill>
                  <a:srgbClr val="000000"/>
                </a:solidFill>
                <a:latin typeface="Aptos Black" panose="020B00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877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166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Canva Sans</vt:lpstr>
      <vt:lpstr>Berthold Block</vt:lpstr>
      <vt:lpstr>Aptos Black</vt:lpstr>
      <vt:lpstr>Edwardian Script ITC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РЕЗОНАНС</dc:title>
  <cp:lastModifiedBy>Габриела Стефанова</cp:lastModifiedBy>
  <cp:revision>2</cp:revision>
  <dcterms:created xsi:type="dcterms:W3CDTF">2006-08-16T00:00:00Z</dcterms:created>
  <dcterms:modified xsi:type="dcterms:W3CDTF">2024-04-08T12:11:35Z</dcterms:modified>
  <dc:identifier>DAGBMBh0gF4</dc:identifier>
</cp:coreProperties>
</file>